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  <p:sldMasterId id="2147483662" r:id="rId3"/>
  </p:sldMasterIdLst>
  <p:notesMasterIdLst>
    <p:notesMasterId r:id="rId20"/>
  </p:notesMasterIdLst>
  <p:sldIdLst>
    <p:sldId id="262" r:id="rId4"/>
    <p:sldId id="263" r:id="rId5"/>
    <p:sldId id="264" r:id="rId6"/>
    <p:sldId id="270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  <p:sldId id="276" r:id="rId16"/>
    <p:sldId id="277" r:id="rId17"/>
    <p:sldId id="280" r:id="rId18"/>
    <p:sldId id="27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00">
          <p15:clr>
            <a:srgbClr val="A4A3A4"/>
          </p15:clr>
        </p15:guide>
        <p15:guide id="2" pos="2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96"/>
      </p:cViewPr>
      <p:guideLst>
        <p:guide orient="horz" pos="1600"/>
        <p:guide pos="2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这是BW系列的第一款产品BW2011JS。它拥有5000mAh的容量，支持20W有线快充和最高15W的MagSafe无线充电。Type-C接口支持双向快充，尺寸小巧，非常适合日常携带。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BX系列的第一款产品是BM3519MS，拥有10000mAh容量和30W总输出功率。它配备了两个USB-C接口和一个USB-A接口，支持多设备同时快充，是您出行的理想伴侣。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BP6528YZ是一款性能强劲的充电宝，支持高达65W的PD快充，足以应对笔记本电脑的充电需求。它内置了Type-C数据线，使用起来更加方便。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BP5528YZ与上一款类似，同样支持65W快充和内置数据线，但在具体的快充协议支持上略有不同，为不同设备提供了更好的兼容性。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C系列的第一款产品是BC4510U，它集成了45W的充电器和10000mAh的充电宝。无论是作为充电器还是移动电源，它都能提供高达45W的输出功率，非常实用。这款产品通过将AC充电器与移动电源功能二合一，解决了用户出行需要携带多件充电设备的痛点，折叠插头的设计也让它更易于收纳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BC6521U是BC系列的旗舰，它集成了高达65W的充电器和10000mAh的充电宝。无论是充电模式还是移动电源模式，都能提供强大的功率输出，是追求极致性能用户的首选。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BC6521U是BC系列的旗舰，它集成了高达65W的充电器和10000mAh的充电宝。无论是充电模式还是移动电源模式，都能提供强大的功率输出，是追求极致性能用户的首选。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再次感谢各位的聆听。新斯宝致力于通过创新科技，为您的移动生活赋能。我们期待与您携手，共同开创移动补电的无限可能。如果您有任何问题或合作意向，欢迎通过我们的官网或邮箱联系我们。谢谢大家！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接下来是BW3010DS，容量提升至10000mAh，并支持30W的PD快充。它内置了一个实用的支架，方便您在充电时观看视频。无线充电功率同样达到15W，是您的全能充电伴侣。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BW3010MS是BW3010DS的姊妹款，同样拥有10000mAh大容量和30W快充，以及便捷的支架功能。它在设计上略有不同，为您提供更多选择。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最后是BW3010PS，它拥有10000mAh容量和30W快充，是一款性能均衡的标准款磁吸充电宝，满足您的日常所有需求。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BW2013Air是极致轻薄的代表，厚度仅为6.7毫米，重量极轻。它拥有5000mAh容量和20W快充，是追求极致便携用户的理想选择。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W2014JS与BW2013Air规格相似，同样主打超薄设计和20W快充，为您提供多样化的选择。它拥有5000mAh的电池容量，厚度仅为6.7毫米，方便放入口袋或钱包。支持最高20W的有线快充，以及7.5W的无线充电，能够满足绝大多数用户日常补电需求。同时，内置ATL优质锂离子电芯，确保了使用的安全性和稳定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BW4513JS将性能提升到新高度，拥有10000mAh容量和惊人的45W快充，可以为笔记本电脑等设备快速充电。同时，它依然保持了相对纤薄的设计。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BW4514JS是BW系列的旗舰型号，不仅支持45W有线快充，还将无线充电功率提升至25W，为兼容的安卓设备提供极速无线充电体验。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参数方面，它内置10000mAh的ATL高安全密度电芯，机身厚度仅为13.6毫米，兼顾了大容量和便携性。</a:t>
            </a: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接口上，它提供了全兼容的USB-C输入输出接口，支持最高45W的单口输出，可同时为手机和耳机进行有线加无线的双设备供电，非常适合商务差旅人士。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BW4010JS是一款集成了数据线的便携充电宝，支持45W有线和25W无线快充，设计风格独特，非常适合作为礼品或日常使用。它配备了ATL高密度锂离子电芯，兼顾了安全性与能量密度，支持多设备同时充电，是出行的理想伴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BW2011JS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651000"/>
            <a:ext cx="5334000" cy="4699000"/>
          </a:xfrm>
          <a:prstGeom prst="roundRect">
            <a:avLst>
              <a:gd name="adj" fmla="val 3243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14400" y="1905000"/>
            <a:ext cx="47244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14400" y="2540000"/>
            <a:ext cx="609600" cy="508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914400" y="2921000"/>
            <a:ext cx="2286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20W / 5000mAh / 15W Wireless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18.5Wh (5000mAh)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MAGNETIC WIRELESS: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 / 10W / 15W (Qi2.0 / MagSafe)</a:t>
            </a:r>
          </a:p>
        </p:txBody>
      </p:sp>
      <p:sp>
        <p:nvSpPr>
          <p:cNvPr id="7" name="AutoShape 7"/>
          <p:cNvSpPr/>
          <p:nvPr/>
        </p:nvSpPr>
        <p:spPr>
          <a:xfrm>
            <a:off x="3352800" y="2921000"/>
            <a:ext cx="22860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INPUT: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9V/2.22A, 12V/1.5A (20W Max)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9V/2.22A, 12V/1.5A (20W Max)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103 × 65 × 9.8 mm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CELL BRAND: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ATL (Safe Li-ion Cell)</a:t>
            </a:r>
          </a:p>
        </p:txBody>
      </p:sp>
      <p:sp>
        <p:nvSpPr>
          <p:cNvPr id="8" name="AutoShape 8"/>
          <p:cNvSpPr/>
          <p:nvPr/>
        </p:nvSpPr>
        <p:spPr>
          <a:xfrm>
            <a:off x="6248400" y="1651000"/>
            <a:ext cx="5334000" cy="4699000"/>
          </a:xfrm>
          <a:prstGeom prst="roundRect">
            <a:avLst>
              <a:gd name="adj" fmla="val 3243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DBEA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502400" y="4572000"/>
            <a:ext cx="4826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BW2011JS 高性能移动电源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20W Fast Charge · 15W Magnetic · Ultra-Slim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b="37537"/>
          <a:stretch>
            <a:fillRect/>
          </a:stretch>
        </p:blipFill>
        <p:spPr>
          <a:xfrm>
            <a:off x="7452995" y="1905000"/>
            <a:ext cx="2628900" cy="2947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BM3519MS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524000"/>
            <a:ext cx="5461000" cy="4826000"/>
          </a:xfrm>
          <a:prstGeom prst="roundRect">
            <a:avLst>
              <a:gd name="adj" fmla="val 3157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2603500" y="2286000"/>
            <a:ext cx="1270000" cy="381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2794000"/>
            <a:ext cx="2413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Total 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30W / 10000mAh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36Wh (10000mAh)</a:t>
            </a:r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(Type-C):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12V/2.92A, 15V/2.33A, 20V/1.75A (Max 35W)</a:t>
            </a:r>
          </a:p>
        </p:txBody>
      </p:sp>
      <p:sp>
        <p:nvSpPr>
          <p:cNvPr id="7" name="AutoShape 7"/>
          <p:cNvSpPr/>
          <p:nvPr/>
        </p:nvSpPr>
        <p:spPr>
          <a:xfrm>
            <a:off x="3302000" y="2794000"/>
            <a:ext cx="2413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97 × 68 × 16 mm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Cell Brand: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ATL (Safe Li-ion)</a:t>
            </a:r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Dual Port Total:</a:t>
            </a: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 6A (Max 30W)</a:t>
            </a:r>
          </a:p>
        </p:txBody>
      </p:sp>
      <p:sp>
        <p:nvSpPr>
          <p:cNvPr id="8" name="AutoShape 8"/>
          <p:cNvSpPr/>
          <p:nvPr/>
        </p:nvSpPr>
        <p:spPr>
          <a:xfrm>
            <a:off x="762000" y="4445000"/>
            <a:ext cx="4953000" cy="1651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952500" y="46355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 Type-C1 / C2 Output: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12V/2.92A, 15V/2.33A, 20V/1.75A (Max 35W)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🔌 USB-A Output:</a:t>
            </a:r>
            <a:r>
              <a:rPr lang="en-US" sz="12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4.5V/5A, 5V/4.5A, 9V/2.5A, 12V/1.5A (Max 22.5W)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223000" y="1524000"/>
            <a:ext cx="5461000" cy="4826000"/>
          </a:xfrm>
          <a:prstGeom prst="roundRect">
            <a:avLst>
              <a:gd name="adj" fmla="val 3157"/>
            </a:avLst>
          </a:prstGeom>
          <a:gradFill rotWithShape="1">
            <a:gsLst>
              <a:gs pos="0">
                <a:srgbClr val="EFF6FF">
                  <a:alpha val="100000"/>
                </a:srgbClr>
              </a:gs>
              <a:gs pos="100000">
                <a:srgbClr val="DBEAFE">
                  <a:alpha val="100000"/>
                </a:srgbClr>
              </a:gs>
            </a:gsLst>
            <a:lin ang="270000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6477000" y="3937000"/>
            <a:ext cx="495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E3A8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BM3519MS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77000" y="4826000"/>
            <a:ext cx="4953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高性能快充移动电源</a:t>
            </a:r>
            <a:endParaRPr lang="en-US" sz="1100"/>
          </a:p>
          <a:p>
            <a:pPr indent="0" algn="ctr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双口同时快充 · 轻薄便携设计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656715"/>
            <a:ext cx="4076700" cy="3968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BP6528YZ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08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413000"/>
            <a:ext cx="2540000" cy="3810000"/>
          </a:xfrm>
          <a:prstGeom prst="roundRect">
            <a:avLst>
              <a:gd name="adj" fmla="val 4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952500" y="2667000"/>
            <a:ext cx="21590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65W/10000mAh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Build-in Type-C Cable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10000mAh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5V3A / 9V3A / 12V3A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15V3A / 20V2.25A (45W Max)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SIMULTANEOUS: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5V, 4.8A</a:t>
            </a:r>
          </a:p>
        </p:txBody>
      </p:sp>
      <p:sp>
        <p:nvSpPr>
          <p:cNvPr id="6" name="AutoShape 6"/>
          <p:cNvSpPr/>
          <p:nvPr/>
        </p:nvSpPr>
        <p:spPr>
          <a:xfrm>
            <a:off x="3556000" y="2413000"/>
            <a:ext cx="2540000" cy="3810000"/>
          </a:xfrm>
          <a:prstGeom prst="roundRect">
            <a:avLst>
              <a:gd name="adj" fmla="val 4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3746500" y="2667000"/>
            <a:ext cx="21590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 (TYPE-C):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5V3A / 9V3A / 12V3A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15V3A / 20V3.25A (65W Max)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80.2 × 61 × 26.2 mm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BATTERY CELL: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21700 * 2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Jiangsu Sunpower</a:t>
            </a:r>
          </a:p>
        </p:txBody>
      </p:sp>
      <p:sp>
        <p:nvSpPr>
          <p:cNvPr id="8" name="AutoShape 8"/>
          <p:cNvSpPr/>
          <p:nvPr/>
        </p:nvSpPr>
        <p:spPr>
          <a:xfrm>
            <a:off x="6477000" y="2032000"/>
            <a:ext cx="4953000" cy="4191000"/>
          </a:xfrm>
          <a:prstGeom prst="roundRect">
            <a:avLst>
              <a:gd name="adj" fmla="val 3636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DBEAFE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731000" y="4699000"/>
            <a:ext cx="4445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BP6528YZ 移动电源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高性能 · 65W PD快充 · 自带Type-C线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（附带多功能便携挂绳）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985" y="2101215"/>
            <a:ext cx="4438015" cy="2656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445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BP5528YZ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350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889000" y="16510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89000" y="2159000"/>
            <a:ext cx="635000" cy="381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889000" y="2540000"/>
            <a:ext cx="4826000" cy="355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65W / 10000mAh, Built-in Type-C Cable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32.4Wh (10000mAh)</a:t>
            </a:r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Input: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PD 5V 3A, 9V 3A, 12V 3A, 15V 3A, 20V 2.25A (45W Max)</a:t>
            </a:r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Cable / Port Output: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PD: 5V 3A, 9V 3A, 12V 3A, 15V 3A, 20V 3.25A (65W Max) | QC: 5V 3A, 9V 2A, 12V 2A, SCP 10V 2.25A | PPS: 3-11V 5A</a:t>
            </a:r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Total Output:</a:t>
            </a: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Cable + Type-C Port = 5V 2.4A + 5V 2.4A</a:t>
            </a:r>
          </a:p>
          <a:p>
            <a:pPr indent="0" algn="l">
              <a:lnSpc>
                <a:spcPct val="117000"/>
              </a:lnSpc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Dimensions: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80.2 × 61 × 26.2 mm</a:t>
            </a:r>
          </a:p>
        </p:txBody>
      </p:sp>
      <p:sp>
        <p:nvSpPr>
          <p:cNvPr id="7" name="AutoShape 7"/>
          <p:cNvSpPr/>
          <p:nvPr/>
        </p:nvSpPr>
        <p:spPr>
          <a:xfrm>
            <a:off x="62230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223000" y="4191000"/>
            <a:ext cx="533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BP5528YZ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High-quality Rendering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75" y="1651000"/>
            <a:ext cx="4438650" cy="2660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BC4510U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953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812800" y="1651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12800" y="2032000"/>
            <a:ext cx="4699000" cy="40684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45W 10000mAh / With AC 45W Charger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10000mAh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Charger Input: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AC 100-240V ~ 50/60Hz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Charger Output (Single-port USB-C):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12V/3A, 15V/3A, 20V/2.25A (Max 45W)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Power Bank Input (USB-C):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12V/2.5A, 15V/2A, 20V/1.5A (Max 30W)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Power Bank Output (Single-port USB-C):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12V/2.5A, 15V/2A, 20V/1.5A (Max 30W)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To be confirmed</a:t>
            </a:r>
          </a:p>
        </p:txBody>
      </p:sp>
      <p:sp>
        <p:nvSpPr>
          <p:cNvPr id="6" name="AutoShape 6"/>
          <p:cNvSpPr/>
          <p:nvPr/>
        </p:nvSpPr>
        <p:spPr>
          <a:xfrm>
            <a:off x="63500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DBEA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6477000" y="45720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BC4510U </a:t>
            </a:r>
            <a:r>
              <a:rPr lang="zh-CN" alt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多合一移动电源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集成AC折叠插头 · 45W快充 · 10000mAh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560" y="393700"/>
            <a:ext cx="4743450" cy="5575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81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BC6521U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270000"/>
            <a:ext cx="5461000" cy="5080000"/>
          </a:xfrm>
          <a:prstGeom prst="roundRect">
            <a:avLst>
              <a:gd name="adj" fmla="val 3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495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5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 &amp; CAPACITY: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65W Max / 10000mAh Battery Cell (Integrated AC 65W Charger)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048000"/>
            <a:ext cx="4953000" cy="1206500"/>
          </a:xfrm>
          <a:prstGeom prst="roundRect">
            <a:avLst>
              <a:gd name="adj" fmla="val 842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889000" y="31750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 CHARGER MODE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Input: AC 100-240V~50/60Hz | Single-Port (C1/C2): 67W Max | Dual-Port (C1+C2): 45W+20W / 30W+30W</a:t>
            </a:r>
          </a:p>
        </p:txBody>
      </p:sp>
      <p:sp>
        <p:nvSpPr>
          <p:cNvPr id="8" name="AutoShape 8"/>
          <p:cNvSpPr/>
          <p:nvPr/>
        </p:nvSpPr>
        <p:spPr>
          <a:xfrm>
            <a:off x="762000" y="4381500"/>
            <a:ext cx="4953000" cy="1206500"/>
          </a:xfrm>
          <a:prstGeom prst="roundRect">
            <a:avLst>
              <a:gd name="adj" fmla="val 842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889000" y="4508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🔋 POWER BANK MODE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Input: USB-C (35W Max) | Single-Port (C1/C2): 35W Max | Dual-Port (C1+C2): 30W+5W / 20W+20W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62000" y="5715000"/>
            <a:ext cx="495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📏 Size: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79 × 74 × 32 mm |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✅ Certificates: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PSE / UL Certified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1270000"/>
            <a:ext cx="5461000" cy="5080000"/>
          </a:xfrm>
          <a:prstGeom prst="roundRect">
            <a:avLst>
              <a:gd name="adj" fmla="val 3000"/>
            </a:avLst>
          </a:prstGeom>
          <a:gradFill rotWithShape="1">
            <a:gsLst>
              <a:gs pos="0">
                <a:srgbClr val="EFF6FF">
                  <a:alpha val="100000"/>
                </a:srgbClr>
              </a:gs>
              <a:gs pos="100000">
                <a:srgbClr val="DBEAFE">
                  <a:alpha val="100000"/>
                </a:srgbClr>
              </a:gs>
            </a:gsLst>
            <a:lin ang="2700000"/>
          </a:gradFill>
          <a:ln w="12700" cap="flat" cmpd="sng">
            <a:solidFill>
              <a:srgbClr val="BFDB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413500" y="43180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BC6521U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2-in-1 65W Wall Charger + Power Bank</a:t>
            </a:r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High-performance · Compact · Multi-functional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t="18571"/>
          <a:stretch>
            <a:fillRect/>
          </a:stretch>
        </p:blipFill>
        <p:spPr>
          <a:xfrm>
            <a:off x="6680200" y="1245235"/>
            <a:ext cx="4546600" cy="42348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81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WP252G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270000"/>
            <a:ext cx="5461000" cy="5080000"/>
          </a:xfrm>
          <a:prstGeom prst="roundRect">
            <a:avLst>
              <a:gd name="adj" fmla="val 3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495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079750"/>
            <a:ext cx="4953000" cy="1334135"/>
          </a:xfrm>
          <a:prstGeom prst="roundRect">
            <a:avLst>
              <a:gd name="adj" fmla="val 842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marL="228600" indent="-228600" algn="l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60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Mobile Phone: </a:t>
            </a:r>
            <a:r>
              <a:rPr lang="pl-PL" altLang="zh-CN" sz="160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5W, 7.5W, 10W, </a:t>
            </a:r>
            <a:r>
              <a:rPr lang="pl-PL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15W</a:t>
            </a:r>
            <a:r>
              <a:rPr lang="en-US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, 25W</a:t>
            </a:r>
            <a:r>
              <a:rPr lang="pl-PL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(Max Qi2.</a:t>
            </a:r>
            <a:r>
              <a:rPr lang="en-US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2</a:t>
            </a:r>
            <a:r>
              <a:rPr lang="pl-PL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)</a:t>
            </a:r>
            <a:endParaRPr lang="en-US" altLang="zh-CN" sz="1600" dirty="0" smtClean="0">
              <a:solidFill>
                <a:srgbClr val="000000">
                  <a:lumMod val="85000"/>
                  <a:lumOff val="15000"/>
                </a:srgbClr>
              </a:solidFill>
              <a:latin typeface="Calibri Light" panose="020F0302020204030204" charset="0"/>
              <a:cs typeface="Calibri Light" panose="020F0302020204030204" charset="0"/>
              <a:sym typeface="微软雅黑" panose="020B0503020204020204" charset="-122"/>
            </a:endParaRPr>
          </a:p>
          <a:p>
            <a:pPr marL="228600" indent="-228600" algn="l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600" kern="1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Airpods</a:t>
            </a:r>
            <a:r>
              <a:rPr lang="en-US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: 5W(Max)</a:t>
            </a:r>
            <a:endParaRPr lang="en-US" altLang="zh-CN" sz="1600" dirty="0" smtClean="0">
              <a:solidFill>
                <a:srgbClr val="000000">
                  <a:lumMod val="85000"/>
                  <a:lumOff val="15000"/>
                </a:srgbClr>
              </a:solidFill>
              <a:latin typeface="Calibri Light" panose="020F0302020204030204" charset="0"/>
              <a:cs typeface="Calibri Light" panose="020F0302020204030204" charset="0"/>
              <a:sym typeface="微软雅黑" panose="020B0503020204020204" charset="-122"/>
            </a:endParaRPr>
          </a:p>
          <a:p>
            <a:pPr marL="228600" indent="-228600" algn="l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Smart </a:t>
            </a:r>
            <a:r>
              <a:rPr lang="en-US" altLang="zh-CN" sz="160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Watch: 2.5W(Max</a:t>
            </a:r>
            <a:r>
              <a:rPr lang="en-US" altLang="zh-CN" sz="1600" kern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 Light" panose="020F0302020204030204" charset="0"/>
                <a:ea typeface="微软雅黑" panose="020B0503020204020204" charset="-122"/>
                <a:cs typeface="Calibri Light" panose="020F0302020204030204" charset="0"/>
                <a:sym typeface="微软雅黑" panose="020B0503020204020204" charset="-122"/>
              </a:rPr>
              <a:t>)</a:t>
            </a:r>
          </a:p>
        </p:txBody>
      </p:sp>
      <p:sp>
        <p:nvSpPr>
          <p:cNvPr id="7" name="AutoShape 7"/>
          <p:cNvSpPr/>
          <p:nvPr/>
        </p:nvSpPr>
        <p:spPr>
          <a:xfrm>
            <a:off x="889000" y="31750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 </a:t>
            </a:r>
          </a:p>
          <a:p>
            <a:pPr indent="0" algn="l">
              <a:lnSpc>
                <a:spcPct val="100000"/>
              </a:lnSpc>
              <a:defRPr/>
            </a:pP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4413885"/>
            <a:ext cx="4953000" cy="1206500"/>
          </a:xfrm>
          <a:prstGeom prst="roundRect">
            <a:avLst>
              <a:gd name="adj" fmla="val 842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889000" y="45085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🔋 POWER BANK MODE</a:t>
            </a:r>
            <a:endParaRPr lang="en-US" sz="1100"/>
          </a:p>
          <a:p>
            <a:pPr indent="0" algn="l">
              <a:lnSpc>
                <a:spcPct val="108000"/>
              </a:lnSpc>
            </a:pPr>
            <a:endParaRPr lang="en-US" sz="12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5715000"/>
            <a:ext cx="495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📏 Size: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                                              |</a:t>
            </a:r>
            <a:r>
              <a:rPr lang="en-US" sz="13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✅ Certificates: qi2.2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156960" y="1270000"/>
            <a:ext cx="5461000" cy="5080000"/>
          </a:xfrm>
          <a:prstGeom prst="roundRect">
            <a:avLst>
              <a:gd name="adj" fmla="val 3000"/>
            </a:avLst>
          </a:prstGeom>
          <a:gradFill rotWithShape="1">
            <a:gsLst>
              <a:gs pos="0">
                <a:srgbClr val="EFF6FF">
                  <a:alpha val="100000"/>
                </a:srgbClr>
              </a:gs>
              <a:gs pos="100000">
                <a:srgbClr val="DBEAFE">
                  <a:alpha val="100000"/>
                </a:srgbClr>
              </a:gs>
            </a:gsLst>
            <a:lin ang="2700000"/>
          </a:gradFill>
          <a:ln w="12700" cap="flat" cmpd="sng">
            <a:solidFill>
              <a:srgbClr val="BFDB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420485" y="5334000"/>
            <a:ext cx="508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WP252G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</a:t>
            </a:r>
          </a:p>
        </p:txBody>
      </p:sp>
      <p:pic>
        <p:nvPicPr>
          <p:cNvPr id="12" name="图片 11" descr="Snipaste_2025-05-09_19-14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130" y="1478915"/>
            <a:ext cx="4274820" cy="3900170"/>
          </a:xfrm>
          <a:prstGeom prst="rect">
            <a:avLst/>
          </a:prstGeom>
        </p:spPr>
      </p:pic>
      <p:sp>
        <p:nvSpPr>
          <p:cNvPr id="14" name="AutoShape 6"/>
          <p:cNvSpPr/>
          <p:nvPr/>
        </p:nvSpPr>
        <p:spPr>
          <a:xfrm>
            <a:off x="762000" y="1905000"/>
            <a:ext cx="4953000" cy="952500"/>
          </a:xfrm>
          <a:prstGeom prst="roundRect">
            <a:avLst>
              <a:gd name="adj" fmla="val 8421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l">
              <a:defRPr/>
            </a:pPr>
            <a:r>
              <a:rPr sz="1600"/>
              <a:t>USB-C Input: 9V 3A, 12V 3A, 15V 3A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397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XinSPower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588000" y="292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0" y="3683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 dirty="0" smtClean="0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OEM/ODM/Customization</a:t>
            </a: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0" y="4953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altLang="zh-CN" sz="2000" b="0" i="0" u="none" strike="noStrike" dirty="0" smtClean="0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Power Banks | Power Supplies Expert</a:t>
            </a:r>
            <a:endParaRPr lang="en-US" sz="1100" dirty="0"/>
          </a:p>
        </p:txBody>
      </p:sp>
      <p:sp>
        <p:nvSpPr>
          <p:cNvPr id="6" name="AutoShape 6"/>
          <p:cNvSpPr/>
          <p:nvPr/>
        </p:nvSpPr>
        <p:spPr>
          <a:xfrm>
            <a:off x="0" y="5969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 dirty="0" smtClean="0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www.xinspowertech.com   </a:t>
            </a:r>
            <a:r>
              <a:rPr lang="en-US" sz="1400" b="0" i="0" u="none" strike="noStrike" dirty="0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   </a:t>
            </a:r>
            <a:r>
              <a:rPr lang="en-US" dirty="0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</a:t>
            </a:r>
            <a:r>
              <a:rPr lang="en-US" dirty="0" smtClean="0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Email</a:t>
            </a:r>
            <a:r>
              <a:rPr lang="en-US" sz="1400" b="0" i="0" u="none" strike="noStrike" dirty="0" smtClean="0">
                <a:solidFill>
                  <a:srgbClr val="88888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：sales@xinspower.com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BW3010DS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7145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413000"/>
            <a:ext cx="2349500" cy="355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30W / 10000mAh / 15W Wireless Charging / Built-in stand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1500"/>
              </a:spcBef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36Wh (10000mAh)</a:t>
            </a:r>
          </a:p>
          <a:p>
            <a:pPr indent="0" algn="l">
              <a:lnSpc>
                <a:spcPct val="117000"/>
              </a:lnSpc>
              <a:spcBef>
                <a:spcPts val="1500"/>
              </a:spcBef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MAGNETIC WIRELESS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 / 10W / 15W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MPP Qi2.0 (15W Max)</a:t>
            </a:r>
          </a:p>
        </p:txBody>
      </p:sp>
      <p:sp>
        <p:nvSpPr>
          <p:cNvPr id="6" name="AutoShape 6"/>
          <p:cNvSpPr/>
          <p:nvPr/>
        </p:nvSpPr>
        <p:spPr>
          <a:xfrm>
            <a:off x="3238500" y="2413000"/>
            <a:ext cx="2349500" cy="355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INPUT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5V3A / 9V3A / 12V2.5A / 15V2A / 20V1.5A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(30W Max)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1500"/>
              </a:spcBef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OUTPUT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5V3A / 9V3A / 12V2.5A / 15V2A / 20V1.5A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(30W Max)</a:t>
            </a:r>
          </a:p>
          <a:p>
            <a:pPr indent="0" algn="l">
              <a:lnSpc>
                <a:spcPct val="117000"/>
              </a:lnSpc>
              <a:spcBef>
                <a:spcPts val="1500"/>
              </a:spcBef>
            </a:pPr>
            <a:r>
              <a:rPr lang="en-US" sz="14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 &amp; CELL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102.7 x 68 x 17.8 mm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Brand: ATL (Safe Li-ion Cell)</a:t>
            </a:r>
          </a:p>
        </p:txBody>
      </p:sp>
      <p:sp>
        <p:nvSpPr>
          <p:cNvPr id="7" name="AutoShape 7"/>
          <p:cNvSpPr/>
          <p:nvPr/>
        </p:nvSpPr>
        <p:spPr>
          <a:xfrm>
            <a:off x="6223000" y="1403350"/>
            <a:ext cx="5461000" cy="4953000"/>
          </a:xfrm>
          <a:prstGeom prst="roundRect">
            <a:avLst>
              <a:gd name="adj" fmla="val 3076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BFDB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540500" y="43180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E3A8A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全能快充 · 观影支架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540500" y="5207000"/>
            <a:ext cx="482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4755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30W PD双向快充 | 15W Qi2.0 磁吸无线充 | 10000mAh大容量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4748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折叠隐形支架 · 横竖屏自由切换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15" y="1482725"/>
            <a:ext cx="276860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BW3010MS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563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2667000"/>
            <a:ext cx="46990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KEY FEATURES: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30W Max Output / 10000mAh Capacity / 15W Qi2.0 Magnetic Wireless / Built-in Stand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Battery Capacity: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36Wh (10000mAh)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Magnetic Wireless Charging: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10W / 15W (Qi2.0 MPP, 15W Max)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Input: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12V/2.5A, 15V/2A, 20V/1.5A (30W Max)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Type-C Output: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12V/2.5A, 15V/2A, 20V/1.5A (30W Max)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Dimensions: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102.6 × 69.4 × 17.9 mm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Cell Brand: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ATL (High-quality Safe Lithium-ion Cell)</a:t>
            </a:r>
          </a:p>
        </p:txBody>
      </p:sp>
      <p:sp>
        <p:nvSpPr>
          <p:cNvPr id="6" name="AutoShape 6"/>
          <p:cNvSpPr/>
          <p:nvPr/>
        </p:nvSpPr>
        <p:spPr>
          <a:xfrm>
            <a:off x="6223000" y="1651000"/>
            <a:ext cx="5207000" cy="4572000"/>
          </a:xfrm>
          <a:prstGeom prst="roundRect">
            <a:avLst>
              <a:gd name="adj" fmla="val 3333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6223000" y="4572000"/>
            <a:ext cx="520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BW3010MS Product Rendering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High-capacity Power Bank &amp; Magnetic Charger</a:t>
            </a:r>
          </a:p>
        </p:txBody>
      </p:sp>
      <p:pic>
        <p:nvPicPr>
          <p:cNvPr id="9" name="图片 8" descr="3010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860" y="1905000"/>
            <a:ext cx="2169795" cy="1920240"/>
          </a:xfrm>
          <a:prstGeom prst="rect">
            <a:avLst/>
          </a:prstGeom>
          <a:effectLst>
            <a:reflection blurRad="6350" stA="30000" endA="300" endPos="5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651000"/>
            <a:ext cx="2542540" cy="2542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9276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BW3010PS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35000" y="1651000"/>
            <a:ext cx="533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1182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35000" y="2286000"/>
            <a:ext cx="762000" cy="508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635000" y="2794000"/>
            <a:ext cx="2413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215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30W / 10000mAh / 15W Wireless Charging</a:t>
            </a:r>
          </a:p>
        </p:txBody>
      </p:sp>
      <p:sp>
        <p:nvSpPr>
          <p:cNvPr id="7" name="AutoShape 7"/>
          <p:cNvSpPr/>
          <p:nvPr/>
        </p:nvSpPr>
        <p:spPr>
          <a:xfrm>
            <a:off x="635000" y="4064000"/>
            <a:ext cx="2413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762000" y="4191000"/>
            <a:ext cx="215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10000mAh (Standard Lithium-ion)</a:t>
            </a:r>
          </a:p>
        </p:txBody>
      </p:sp>
      <p:sp>
        <p:nvSpPr>
          <p:cNvPr id="9" name="AutoShape 9"/>
          <p:cNvSpPr/>
          <p:nvPr/>
        </p:nvSpPr>
        <p:spPr>
          <a:xfrm>
            <a:off x="635000" y="5207000"/>
            <a:ext cx="2413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762000" y="5334000"/>
            <a:ext cx="215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(USB-C)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9V/3A, 12V/2.5A, 15V/2A, 20V/1.5A (Max 30W)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302000" y="2794000"/>
            <a:ext cx="2413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3429000" y="2921000"/>
            <a:ext cx="215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 (USB-C)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Same as Input / 30W Max Single-port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302000" y="4064000"/>
            <a:ext cx="2413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3429000" y="4191000"/>
            <a:ext cx="215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WIRELESS CHARGING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 / 10W / 15W Max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302000" y="5207000"/>
            <a:ext cx="2413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3429000" y="5334000"/>
            <a:ext cx="215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SAFETY &amp; SYNERGY</a:t>
            </a:r>
            <a:endParaRPr lang="en-US" sz="1100"/>
          </a:p>
          <a:p>
            <a:pPr indent="0" algn="l">
              <a:lnSpc>
                <a:spcPct val="100000"/>
              </a:lnSpc>
              <a:spcBef>
                <a:spcPts val="400"/>
              </a:spcBef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Cell: ATL Li-ion | Simultaneous: 5V/3A (Max)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350000" y="2032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D1D5DB">
                <a:alpha val="10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6350000" y="4699000"/>
            <a:ext cx="520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BW3010PS 高性能移动电源</a:t>
            </a:r>
            <a:endParaRPr lang="en-US" sz="1100"/>
          </a:p>
          <a:p>
            <a:pPr indent="0" algn="ctr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High-performance Magnetic Power Bank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b="18145"/>
          <a:stretch>
            <a:fillRect/>
          </a:stretch>
        </p:blipFill>
        <p:spPr>
          <a:xfrm>
            <a:off x="7891780" y="1228725"/>
            <a:ext cx="2482850" cy="5015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BW2013Air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651000"/>
            <a:ext cx="533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09600" y="2286000"/>
            <a:ext cx="762000" cy="508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609600" y="2794000"/>
            <a:ext cx="2540000" cy="3556000"/>
          </a:xfrm>
          <a:prstGeom prst="roundRect">
            <a:avLst>
              <a:gd name="adj" fmla="val 4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BEEF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812800" y="3048000"/>
            <a:ext cx="21336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5000mAh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USB-C: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 3A, 9V 2.22A, 12V 1.67A (20W Max)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Wireless Charging: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70 × 102 × 6.7 mm</a:t>
            </a:r>
          </a:p>
        </p:txBody>
      </p:sp>
      <p:sp>
        <p:nvSpPr>
          <p:cNvPr id="7" name="AutoShape 7"/>
          <p:cNvSpPr/>
          <p:nvPr/>
        </p:nvSpPr>
        <p:spPr>
          <a:xfrm>
            <a:off x="3403600" y="2794000"/>
            <a:ext cx="2540000" cy="3556000"/>
          </a:xfrm>
          <a:prstGeom prst="roundRect">
            <a:avLst>
              <a:gd name="adj" fmla="val 4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BEEF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3606800" y="3048000"/>
            <a:ext cx="2133600" cy="304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000"/>
              </a:lnSpc>
              <a:defRPr/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20W / 5000mAh / 15W Wireless / Ultra-Slim</a:t>
            </a:r>
            <a:endParaRPr lang="en-US" sz="1100"/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Single-port 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 3A, 9V 2.22A, 12V 1.67A (20W Max)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Simultaneous Output: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5V, 3A</a:t>
            </a:r>
          </a:p>
          <a:p>
            <a:pPr indent="0" algn="l">
              <a:lnSpc>
                <a:spcPct val="133000"/>
              </a:lnSpc>
            </a:pPr>
            <a:r>
              <a:rPr lang="en-US" sz="14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Cell Brand:</a:t>
            </a:r>
            <a:r>
              <a:rPr lang="en-US" sz="13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ATL (Safe Li-ion Cell)</a:t>
            </a:r>
          </a:p>
        </p:txBody>
      </p:sp>
      <p:sp>
        <p:nvSpPr>
          <p:cNvPr id="9" name="AutoShape 9"/>
          <p:cNvSpPr/>
          <p:nvPr/>
        </p:nvSpPr>
        <p:spPr>
          <a:xfrm>
            <a:off x="6477000" y="1905000"/>
            <a:ext cx="4953000" cy="4318000"/>
          </a:xfrm>
          <a:prstGeom prst="roundRect">
            <a:avLst>
              <a:gd name="adj" fmla="val 3529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6731000" y="4699000"/>
            <a:ext cx="4445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BW2013Air Power Bank</a:t>
            </a:r>
            <a:endParaRPr lang="en-US" sz="1100"/>
          </a:p>
          <a:p>
            <a:pPr indent="0" algn="ctr">
              <a:lnSpc>
                <a:spcPct val="125000"/>
              </a:lnSpc>
              <a:spcBef>
                <a:spcPts val="800"/>
              </a:spcBef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Ultra-Slim · 6.7mm Thickness · 20W Fast Charge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0" y="1209040"/>
            <a:ext cx="4810773" cy="4162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BW2014JS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762000" cy="508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2413000"/>
            <a:ext cx="2413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914400" y="2540000"/>
            <a:ext cx="21082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20W / 5000mAh / 15W Wireless / Ultra-Slim</a:t>
            </a:r>
          </a:p>
        </p:txBody>
      </p:sp>
      <p:sp>
        <p:nvSpPr>
          <p:cNvPr id="7" name="AutoShape 7"/>
          <p:cNvSpPr/>
          <p:nvPr/>
        </p:nvSpPr>
        <p:spPr>
          <a:xfrm>
            <a:off x="762000" y="3683000"/>
            <a:ext cx="2413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914400" y="3810000"/>
            <a:ext cx="21082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5000mAh High-density Li-ion</a:t>
            </a:r>
          </a:p>
        </p:txBody>
      </p:sp>
      <p:sp>
        <p:nvSpPr>
          <p:cNvPr id="9" name="AutoShape 9"/>
          <p:cNvSpPr/>
          <p:nvPr/>
        </p:nvSpPr>
        <p:spPr>
          <a:xfrm>
            <a:off x="762000" y="4953000"/>
            <a:ext cx="2413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914400" y="5080000"/>
            <a:ext cx="21082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(USB-C)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9V/2.22A, 12V/1.67A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(20W Max)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429000" y="2413000"/>
            <a:ext cx="2413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3581400" y="2540000"/>
            <a:ext cx="21082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SINGLE-PORT OUTPUT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5V/3A, 9V/2.22A, 12V/1.67A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(20W Max)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429000" y="3683000"/>
            <a:ext cx="2413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3581400" y="3810000"/>
            <a:ext cx="21082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WIRELESS CHARGING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Qi Certified: 5W / 7.5W Max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(Optimized for iOS/Android)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429000" y="4953000"/>
            <a:ext cx="2413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3581400" y="5080000"/>
            <a:ext cx="21082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 &amp; SAFETY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70 x 102 x 6.7mm | ATL Safe Cell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Simultaneous Output: 5V/3A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223000" y="2159000"/>
            <a:ext cx="5207000" cy="3873500"/>
          </a:xfrm>
          <a:prstGeom prst="roundRect">
            <a:avLst>
              <a:gd name="adj" fmla="val 5245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6223000" y="4953000"/>
            <a:ext cx="520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BW2014JS 产品渲染图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Ultra-Slim · 20W PD Fast Charge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15" y="1479550"/>
            <a:ext cx="4889500" cy="4235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445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BW4513JS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397000"/>
            <a:ext cx="5461000" cy="4953000"/>
          </a:xfrm>
          <a:prstGeom prst="roundRect">
            <a:avLst>
              <a:gd name="adj" fmla="val 3076"/>
            </a:avLst>
          </a:prstGeom>
          <a:solidFill>
            <a:srgbClr val="F7F8FA">
              <a:alpha val="100000"/>
            </a:srgbClr>
          </a:solidFill>
          <a:ln w="12700" cap="flat" cmpd="sng">
            <a:solidFill>
              <a:srgbClr val="EBEDF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812800" y="1714500"/>
            <a:ext cx="482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D21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12800" y="2286000"/>
            <a:ext cx="762000" cy="50800"/>
          </a:xfrm>
          <a:prstGeom prst="roundRect">
            <a:avLst>
              <a:gd name="adj" fmla="val 0"/>
            </a:avLst>
          </a:prstGeom>
          <a:solidFill>
            <a:srgbClr val="165D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812800" y="2667000"/>
            <a:ext cx="24130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OUTPUT:</a:t>
            </a:r>
            <a:r>
              <a:rPr lang="en-US" sz="13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45W / 10000mAh / 15W Wireless / Ultra-Slim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CAPACITY:</a:t>
            </a:r>
            <a:r>
              <a:rPr lang="en-US" sz="13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10000mAh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(USB-C):</a:t>
            </a:r>
            <a:r>
              <a:rPr lang="en-US" sz="12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5V3A / 9V3A / 12V2.5A / 15V2A / 20V1.5A (30W Max)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WIRELESS CHARGING:</a:t>
            </a:r>
            <a:r>
              <a:rPr lang="en-US" sz="13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 / 15W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SIZE:</a:t>
            </a:r>
            <a:r>
              <a:rPr lang="en-US" sz="13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70 x 104 x 12.5 mm</a:t>
            </a:r>
          </a:p>
        </p:txBody>
      </p:sp>
      <p:sp>
        <p:nvSpPr>
          <p:cNvPr id="7" name="AutoShape 7"/>
          <p:cNvSpPr/>
          <p:nvPr/>
        </p:nvSpPr>
        <p:spPr>
          <a:xfrm>
            <a:off x="3365500" y="2667000"/>
            <a:ext cx="24130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SINGLE-PORT OUTPUT:</a:t>
            </a:r>
            <a:r>
              <a:rPr lang="en-US" sz="12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5V3A / 9V3A / 12V3A / 15V3A / 20V2.25A (45W Max)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SIMULTANEOUS OUTPUT:</a:t>
            </a:r>
            <a:r>
              <a:rPr lang="en-US" sz="13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5V, 3A (Total)</a:t>
            </a: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BATTERY CELL:</a:t>
            </a:r>
            <a:r>
              <a:rPr lang="en-US" sz="13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ATL (Safe Lithium-ion Cell)</a:t>
            </a:r>
          </a:p>
        </p:txBody>
      </p:sp>
      <p:sp>
        <p:nvSpPr>
          <p:cNvPr id="8" name="AutoShape 8"/>
          <p:cNvSpPr/>
          <p:nvPr/>
        </p:nvSpPr>
        <p:spPr>
          <a:xfrm>
            <a:off x="6223000" y="1397000"/>
            <a:ext cx="5461000" cy="4953000"/>
          </a:xfrm>
          <a:prstGeom prst="roundRect">
            <a:avLst>
              <a:gd name="adj" fmla="val 3076"/>
            </a:avLst>
          </a:prstGeom>
          <a:solidFill>
            <a:srgbClr val="E8F1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223000" y="4445000"/>
            <a:ext cx="546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D21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BW4513JS 高性能快充移动电源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23000" y="5334000"/>
            <a:ext cx="546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E596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Ultra-Slim Design · 45W Max PD Output · 15W Wireless Charging</a:t>
            </a:r>
            <a:endParaRPr lang="en-US" sz="11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44237"/>
          <a:stretch>
            <a:fillRect/>
          </a:stretch>
        </p:blipFill>
        <p:spPr>
          <a:xfrm>
            <a:off x="6515735" y="972820"/>
            <a:ext cx="5314950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BW4514JS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14400" y="1701800"/>
            <a:ext cx="4724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14400" y="2413000"/>
            <a:ext cx="2349500" cy="10795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041400" y="2540000"/>
            <a:ext cx="2095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45W / 10000mAh / 25W Wireless Charging</a:t>
            </a:r>
          </a:p>
        </p:txBody>
      </p:sp>
      <p:sp>
        <p:nvSpPr>
          <p:cNvPr id="7" name="AutoShape 7"/>
          <p:cNvSpPr/>
          <p:nvPr/>
        </p:nvSpPr>
        <p:spPr>
          <a:xfrm>
            <a:off x="914400" y="3683000"/>
            <a:ext cx="2349500" cy="10795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1041400" y="3810000"/>
            <a:ext cx="2095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10000mAh (High-density Lithium-ion)</a:t>
            </a:r>
          </a:p>
        </p:txBody>
      </p:sp>
      <p:sp>
        <p:nvSpPr>
          <p:cNvPr id="9" name="AutoShape 9"/>
          <p:cNvSpPr/>
          <p:nvPr/>
        </p:nvSpPr>
        <p:spPr>
          <a:xfrm>
            <a:off x="914400" y="4953000"/>
            <a:ext cx="2349500" cy="12065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1041400" y="5080000"/>
            <a:ext cx="2095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(USB-C)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 | 9V/3A | 12V/2.5A | 15V/2A | 20V/1.5A (Max 30W)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340100" y="2413000"/>
            <a:ext cx="2349500" cy="10795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3467100" y="2540000"/>
            <a:ext cx="2095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Single-port Output (USB-C)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5-20V Variable Voltage (Max 45W)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340100" y="3683000"/>
            <a:ext cx="2349500" cy="10795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3467100" y="3810000"/>
            <a:ext cx="2095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Wireless Charging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 / 10W / 15W / 25W (Max)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340100" y="4953000"/>
            <a:ext cx="2349500" cy="12065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3467100" y="5080000"/>
            <a:ext cx="20955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Dimensions &amp; Cell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70x104x13.6mm | ATL High-Safety Cell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248400" y="1397000"/>
            <a:ext cx="5334000" cy="4953000"/>
          </a:xfrm>
          <a:prstGeom prst="roundRect">
            <a:avLst>
              <a:gd name="adj" fmla="val 3076"/>
            </a:avLst>
          </a:prstGeom>
          <a:solidFill>
            <a:srgbClr val="F1F5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6248400" y="4191000"/>
            <a:ext cx="533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41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BW4514JS 旗舰移动电源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48400" y="5207000"/>
            <a:ext cx="533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配备便携挂绳 · 45W 双向快充 · 25W 无线闪充</a:t>
            </a:r>
            <a:endParaRPr lang="en-US" sz="11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b="20979"/>
          <a:stretch>
            <a:fillRect/>
          </a:stretch>
        </p:blipFill>
        <p:spPr>
          <a:xfrm>
            <a:off x="6710680" y="1086485"/>
            <a:ext cx="4654550" cy="5073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08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Model: BW4010JS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09600" y="1397000"/>
            <a:ext cx="5334000" cy="4953000"/>
          </a:xfrm>
          <a:prstGeom prst="roundRect">
            <a:avLst>
              <a:gd name="adj" fmla="val 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14400" y="1651000"/>
            <a:ext cx="47244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5D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PRODUCT PARAMETER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914400" y="2413000"/>
            <a:ext cx="228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OUTPUT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45W / 10000mAh / 25W Charging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14400" y="3556000"/>
            <a:ext cx="228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INPUT USB-C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 3A / 9V 3A / 12V 2.5A / 15V 2A / 20V 1.5A (30W Max)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14400" y="4699000"/>
            <a:ext cx="228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WIRELESS CHARGING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5W / 7.5W / 10W / 15W / 25W (Max)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352800" y="2413000"/>
            <a:ext cx="228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CAPACITY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10,000 mAh (High-density cells)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352800" y="3556000"/>
            <a:ext cx="2286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SINGLE-PORT OUTPUT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5V/3A - 20V/2A (40W Max) | Compatible with PD &amp; QC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352800" y="4826000"/>
            <a:ext cx="228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CORE SAFETY &amp; SPECS</a:t>
            </a:r>
            <a: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/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Brand: ATL Li-ion Cell | Simultaneous Output: 5V/3A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248400" y="1397000"/>
            <a:ext cx="5334000" cy="4953000"/>
          </a:xfrm>
          <a:prstGeom prst="roundRect">
            <a:avLst>
              <a:gd name="adj" fmla="val 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AutoShape 13"/>
          <p:cNvSpPr/>
          <p:nvPr/>
        </p:nvSpPr>
        <p:spPr>
          <a:xfrm>
            <a:off x="6502400" y="4445000"/>
            <a:ext cx="4826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BW4010JS  </a:t>
            </a:r>
            <a:endParaRPr lang="en-US" sz="1100"/>
          </a:p>
          <a:p>
            <a:pPr indent="0" algn="ctr">
              <a:lnSpc>
                <a:spcPct val="125000"/>
              </a:lnSpc>
              <a:spcBef>
                <a:spcPts val="1200"/>
              </a:spcBef>
            </a:pPr>
            <a:r>
              <a:rPr lang="en-US" sz="13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集成数据线 · 轻薄便携 · 双口快充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l="-143" r="143" b="31218"/>
          <a:stretch>
            <a:fillRect/>
          </a:stretch>
        </p:blipFill>
        <p:spPr>
          <a:xfrm>
            <a:off x="7011670" y="749300"/>
            <a:ext cx="4870450" cy="5271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1415</Words>
  <Application>Microsoft Office PowerPoint</Application>
  <PresentationFormat>宽屏</PresentationFormat>
  <Paragraphs>236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Noto Sans SC</vt:lpstr>
      <vt:lpstr>微软雅黑</vt:lpstr>
      <vt:lpstr>Arial</vt:lpstr>
      <vt:lpstr>Calibri Light</vt:lpstr>
      <vt:lpstr>Office 主题​​</vt:lpstr>
      <vt:lpstr>默认主题</vt:lpstr>
      <vt:lpstr>1_默认主题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2026-04-30T09:41:00Z</dcterms:created>
  <dcterms:modified xsi:type="dcterms:W3CDTF">2026-05-06T02:07:08Z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2052-11.8.2.10154</vt:lpwstr>
  </property>
</Properties>
</file>